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9" r:id="rId3"/>
    <p:sldId id="267" r:id="rId4"/>
    <p:sldId id="266" r:id="rId5"/>
    <p:sldId id="259" r:id="rId6"/>
    <p:sldId id="260" r:id="rId7"/>
    <p:sldId id="268" r:id="rId8"/>
    <p:sldId id="270" r:id="rId9"/>
    <p:sldId id="261" r:id="rId10"/>
    <p:sldId id="262" r:id="rId11"/>
    <p:sldId id="265" r:id="rId12"/>
    <p:sldId id="263" r:id="rId13"/>
    <p:sldId id="271" r:id="rId14"/>
    <p:sldId id="274" r:id="rId15"/>
    <p:sldId id="272" r:id="rId16"/>
    <p:sldId id="27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Experiencias de </a:t>
            </a:r>
            <a:r>
              <a:rPr lang="es-ES" dirty="0" smtClean="0"/>
              <a:t>mercados solidarios </a:t>
            </a:r>
            <a:r>
              <a:rPr lang="es-ES" dirty="0" smtClean="0"/>
              <a:t>en San Pedro del Paraná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Resultados económicos, sociales y ambientales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 implementadas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Apoyo inicial con traslado de productos (2008 – 2010)</a:t>
            </a:r>
          </a:p>
          <a:p>
            <a:r>
              <a:rPr lang="es-ES" dirty="0" smtClean="0"/>
              <a:t>Creación de un fondo solidario </a:t>
            </a:r>
            <a:r>
              <a:rPr lang="es-ES" dirty="0" smtClean="0"/>
              <a:t>(2% </a:t>
            </a:r>
            <a:r>
              <a:rPr lang="es-ES" dirty="0" smtClean="0"/>
              <a:t>de las ventas)</a:t>
            </a:r>
          </a:p>
          <a:p>
            <a:r>
              <a:rPr lang="es-ES" dirty="0" smtClean="0"/>
              <a:t>Capacitaciones en planificación, contabilidad, procesamiento de alimentos y presentación</a:t>
            </a:r>
          </a:p>
          <a:p>
            <a:r>
              <a:rPr lang="es-ES" dirty="0" smtClean="0"/>
              <a:t>Según </a:t>
            </a:r>
            <a:r>
              <a:rPr lang="es-ES" dirty="0" smtClean="0"/>
              <a:t>los meses de mayor demanda de productos, se realiza hasta cinco ferias en un 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1" y="0"/>
            <a:ext cx="5691116" cy="38101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/>
          <a:stretch/>
        </p:blipFill>
        <p:spPr>
          <a:xfrm>
            <a:off x="5673802" y="2402006"/>
            <a:ext cx="6518197" cy="4455994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909480" y="468164"/>
            <a:ext cx="6073253" cy="16745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 dirty="0" smtClean="0"/>
              <a:t>Actualidad</a:t>
            </a:r>
            <a:r>
              <a:rPr lang="es-ES" dirty="0" smtClean="0"/>
              <a:t>: Esmero en la presentación, infraestructura de calidad, cantidad y variedad de productos, local propio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59151" y="4020605"/>
            <a:ext cx="5004419" cy="162408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s-ES" b="1" dirty="0" smtClean="0"/>
              <a:t>Inicio de las ferias</a:t>
            </a:r>
            <a:r>
              <a:rPr lang="es-ES" dirty="0" smtClean="0"/>
              <a:t>: poca experiencia en presentación de productos, falta de infraestructura, informalidad, poca variedad y cantidad de productos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generales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Mejoría del nivel de vida</a:t>
            </a:r>
            <a:endParaRPr lang="en-US" dirty="0" smtClean="0"/>
          </a:p>
          <a:p>
            <a:r>
              <a:rPr lang="es-ES" dirty="0" smtClean="0"/>
              <a:t>Mayor capacidad de autogestión</a:t>
            </a:r>
          </a:p>
          <a:p>
            <a:r>
              <a:rPr lang="es-ES" dirty="0" smtClean="0"/>
              <a:t>Fortalecimiento del trabajo comunitario</a:t>
            </a:r>
          </a:p>
          <a:p>
            <a:r>
              <a:rPr lang="es-ES" dirty="0" smtClean="0"/>
              <a:t>Fomento de la autonomía </a:t>
            </a:r>
            <a:r>
              <a:rPr lang="es-ES" dirty="0" smtClean="0"/>
              <a:t>económica</a:t>
            </a:r>
          </a:p>
          <a:p>
            <a:r>
              <a:rPr lang="es-ES" dirty="0" smtClean="0"/>
              <a:t>Productos certificados por SPG (</a:t>
            </a:r>
            <a:r>
              <a:rPr lang="es-ES" i="1" dirty="0" smtClean="0"/>
              <a:t>Sistema participativo de garantía</a:t>
            </a:r>
            <a:r>
              <a:rPr lang="es-ES" dirty="0" smtClean="0"/>
              <a:t>)</a:t>
            </a:r>
            <a:endParaRPr lang="es-ES" dirty="0" smtClean="0"/>
          </a:p>
          <a:p>
            <a:pPr marL="36900" indent="0">
              <a:buNone/>
            </a:pPr>
            <a:endParaRPr lang="es-ES" dirty="0"/>
          </a:p>
          <a:p>
            <a:pPr marL="36900" indent="0">
              <a:buNone/>
            </a:pPr>
            <a:r>
              <a:rPr lang="es-ES" dirty="0" smtClean="0"/>
              <a:t>“Llegamos por el precio y nos quedamos por la calidad” – comentario de un consumidor de la feria.</a:t>
            </a:r>
          </a:p>
        </p:txBody>
      </p:sp>
    </p:spTree>
    <p:extLst>
      <p:ext uri="{BB962C8B-B14F-4D97-AF65-F5344CB8AC3E}">
        <p14:creationId xmlns:p14="http://schemas.microsoft.com/office/powerpoint/2010/main" val="35804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ES" dirty="0"/>
              <a:t>Otra alternativa económica exitosa en San Pedro del </a:t>
            </a:r>
            <a:r>
              <a:rPr lang="es-ES" dirty="0" smtClean="0"/>
              <a:t>Paraná es el de </a:t>
            </a:r>
          </a:p>
          <a:p>
            <a:pPr marL="36900" indent="0">
              <a:buNone/>
            </a:pPr>
            <a:r>
              <a:rPr lang="es-ES" sz="2400" dirty="0" smtClean="0"/>
              <a:t>ALMACÉN SOLIDARIO</a:t>
            </a:r>
          </a:p>
          <a:p>
            <a:pPr marL="36900" indent="0">
              <a:buNone/>
            </a:pPr>
            <a:r>
              <a:rPr lang="es-ES" sz="2400" dirty="0" smtClean="0"/>
              <a:t>Los objetivos de este sistema son: </a:t>
            </a:r>
          </a:p>
          <a:p>
            <a:pPr marL="36900" indent="0">
              <a:buNone/>
            </a:pPr>
            <a:r>
              <a:rPr lang="es-ES" sz="2400" dirty="0" smtClean="0"/>
              <a:t>Acceso a precio y peso justo de productos de primera necesidad (Harina, yerba, sal, azúcar, aceite, productos de limpieza, </a:t>
            </a:r>
            <a:r>
              <a:rPr lang="es-ES" sz="2400" dirty="0" err="1" smtClean="0"/>
              <a:t>etc</a:t>
            </a:r>
            <a:r>
              <a:rPr lang="es-ES" sz="2400" dirty="0" smtClean="0"/>
              <a:t>)</a:t>
            </a:r>
          </a:p>
          <a:p>
            <a:pPr marL="36900" indent="0">
              <a:buNone/>
            </a:pPr>
            <a:r>
              <a:rPr lang="es-ES" sz="2400" dirty="0" smtClean="0"/>
              <a:t>Generación de ahorros de las familias socias</a:t>
            </a:r>
          </a:p>
          <a:p>
            <a:pPr marL="36900" indent="0">
              <a:buNone/>
            </a:pPr>
            <a:r>
              <a:rPr lang="es-ES" sz="2400" dirty="0" smtClean="0"/>
              <a:t>Consolidar estructura organizativa generando fondos propios (lo que facilitó otros servicios como créditos y la redistribución de excedentes)</a:t>
            </a:r>
          </a:p>
          <a:p>
            <a:pPr marL="369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16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726286"/>
              </p:ext>
            </p:extLst>
          </p:nvPr>
        </p:nvGraphicFramePr>
        <p:xfrm>
          <a:off x="395785" y="259303"/>
          <a:ext cx="11095630" cy="6359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3756">
                  <a:extLst>
                    <a:ext uri="{9D8B030D-6E8A-4147-A177-3AD203B41FA5}">
                      <a16:colId xmlns:a16="http://schemas.microsoft.com/office/drawing/2014/main" val="506192827"/>
                    </a:ext>
                  </a:extLst>
                </a:gridCol>
                <a:gridCol w="2031874">
                  <a:extLst>
                    <a:ext uri="{9D8B030D-6E8A-4147-A177-3AD203B41FA5}">
                      <a16:colId xmlns:a16="http://schemas.microsoft.com/office/drawing/2014/main" val="2162769603"/>
                    </a:ext>
                  </a:extLst>
                </a:gridCol>
              </a:tblGrid>
              <a:tr h="99142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</a:rPr>
                        <a:t>Compras </a:t>
                      </a:r>
                      <a:r>
                        <a:rPr lang="es-ES" sz="2000" b="1" u="none" strike="noStrike" dirty="0" smtClean="0">
                          <a:effectLst/>
                        </a:rPr>
                        <a:t>realizadas </a:t>
                      </a:r>
                      <a:r>
                        <a:rPr lang="es-ES" sz="2000" b="1" u="none" strike="noStrike" dirty="0">
                          <a:effectLst/>
                        </a:rPr>
                        <a:t>por los socios desde el 07-02-2018 hasta el 20-02-2019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           </a:t>
                      </a:r>
                      <a:r>
                        <a:rPr lang="en-US" sz="2000" b="1" u="none" strike="noStrike" dirty="0" err="1">
                          <a:effectLst/>
                        </a:rPr>
                        <a:t>Año</a:t>
                      </a:r>
                      <a:r>
                        <a:rPr lang="en-US" sz="2000" b="1" u="none" strike="noStrike" dirty="0">
                          <a:effectLst/>
                        </a:rPr>
                        <a:t> 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598339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Ña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Evarista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2.013.000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6579993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Ña</a:t>
                      </a:r>
                      <a:r>
                        <a:rPr lang="en-US" sz="2400" u="none" strike="noStrike" dirty="0">
                          <a:effectLst/>
                        </a:rPr>
                        <a:t> Valentina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1.851.000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676834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Ña Fatima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784.750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456487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Ña Jorgelina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394.500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069751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Don Pedro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3.006.600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8648314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Don Agustin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2.818.300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260549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Don silvio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4.946.500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445828"/>
                  </a:ext>
                </a:extLst>
              </a:tr>
              <a:tr h="6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15.814.650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77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2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lnSpc>
                <a:spcPct val="150000"/>
              </a:lnSpc>
              <a:buNone/>
            </a:pPr>
            <a:r>
              <a:rPr lang="es-ES" dirty="0" smtClean="0"/>
              <a:t>Este almacén inició con 400,000 guaraníes (51 dólares), capital destinado a compra de primeros productos, llegando a un movimiento económico de 30,000,000 (3,836 dólares) anuales en uno de los almacenes; es importante destacar que a estos almacenes accede toda la comunidad y no solo los socios, lo que ayuda a generar mayores ingresos.</a:t>
            </a:r>
          </a:p>
        </p:txBody>
      </p:sp>
    </p:spTree>
    <p:extLst>
      <p:ext uri="{BB962C8B-B14F-4D97-AF65-F5344CB8AC3E}">
        <p14:creationId xmlns:p14="http://schemas.microsoft.com/office/powerpoint/2010/main" val="3606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lnSpc>
                <a:spcPct val="150000"/>
              </a:lnSpc>
              <a:buNone/>
            </a:pPr>
            <a:r>
              <a:rPr lang="es-ES" dirty="0"/>
              <a:t>Otra particularidad a destacar es que las socias acceden a las mercaderías aún sin dinero, utilizando el sistema de </a:t>
            </a:r>
            <a:r>
              <a:rPr lang="es-ES" i="1" dirty="0"/>
              <a:t>trueque.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es-ES" dirty="0"/>
              <a:t>Así también, las socias elaboran productos de limpieza (jabón, detergente, lavandina, enjuague para ropas, </a:t>
            </a:r>
            <a:r>
              <a:rPr lang="es-ES" dirty="0" err="1"/>
              <a:t>etc</a:t>
            </a:r>
            <a:r>
              <a:rPr lang="es-ES" dirty="0"/>
              <a:t>) y productos de medicina alternativa; disponibles para los pobladores en general.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es-ES" dirty="0"/>
              <a:t>El precio de los productos manejado por la organización es el 10% sobre el precio de compra, en contraste a los 20 a 30% manejado por otros comercios locales.</a:t>
            </a:r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ES" i="1" dirty="0" smtClean="0"/>
              <a:t>Las ferias solidarias no solo fortalecen la economía local, sino que también promueven valores de solidaridad, producción sustentable y calidad de vida</a:t>
            </a:r>
          </a:p>
          <a:p>
            <a:pPr marL="36900" indent="0">
              <a:buNone/>
            </a:pPr>
            <a:endParaRPr lang="es-ES" dirty="0" smtClean="0"/>
          </a:p>
          <a:p>
            <a:pPr marL="36900" indent="0">
              <a:buNone/>
            </a:pPr>
            <a:r>
              <a:rPr lang="es-ES" dirty="0" smtClean="0"/>
              <a:t>								</a:t>
            </a:r>
          </a:p>
          <a:p>
            <a:pPr marL="36900" indent="0">
              <a:buNone/>
            </a:pPr>
            <a:r>
              <a:rPr lang="es-ES" sz="3600" dirty="0">
                <a:latin typeface="Bahnschrift SemiBold" panose="020B0502040204020203" pitchFamily="34" charset="0"/>
              </a:rPr>
              <a:t>	</a:t>
            </a:r>
            <a:r>
              <a:rPr lang="es-ES" sz="3600" dirty="0" smtClean="0">
                <a:latin typeface="Bahnschrift SemiBold" panose="020B0502040204020203" pitchFamily="34" charset="0"/>
              </a:rPr>
              <a:t>					¡MUCHAS GRACIAS!</a:t>
            </a:r>
            <a:endParaRPr lang="en-US" sz="3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9905"/>
          <a:stretch/>
        </p:blipFill>
        <p:spPr>
          <a:xfrm>
            <a:off x="713458" y="0"/>
            <a:ext cx="10754436" cy="6871912"/>
          </a:xfrm>
        </p:spPr>
      </p:pic>
    </p:spTree>
    <p:extLst>
      <p:ext uri="{BB962C8B-B14F-4D97-AF65-F5344CB8AC3E}">
        <p14:creationId xmlns:p14="http://schemas.microsoft.com/office/powerpoint/2010/main" val="34743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6084" cy="4647064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15" y="2410569"/>
            <a:ext cx="5963985" cy="4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7317" y="2075918"/>
            <a:ext cx="10353762" cy="4058751"/>
          </a:xfrm>
        </p:spPr>
        <p:txBody>
          <a:bodyPr/>
          <a:lstStyle/>
          <a:p>
            <a:pPr marL="36900" indent="0">
              <a:buNone/>
            </a:pPr>
            <a:r>
              <a:rPr lang="es-ES_tradnl" dirty="0">
                <a:effectLst/>
              </a:rPr>
              <a:t>Las ferias comunitarias son medios de recuperación de valores comunitarios y tradiciones culturales, como el trueque o intercambio solidario; la promoción del consumo sano y socialmente responsable; la producción con respeto al medio ambiente, mediante la construcción y rescate dey modos o estilos de vida propia que permiten el desarrollo integral de la persona, que da armonía a los seres humanos con su cultura con la naturaleza y con Dios. </a:t>
            </a:r>
            <a:endParaRPr lang="es-ES_tradnl" dirty="0" smtClean="0">
              <a:effectLst/>
            </a:endParaRPr>
          </a:p>
          <a:p>
            <a:pPr marL="36900" indent="0">
              <a:buNone/>
            </a:pPr>
            <a:r>
              <a:rPr lang="es-ES_tradnl" dirty="0" smtClean="0">
                <a:effectLst/>
              </a:rPr>
              <a:t>El objetivo de hacer feria, es salir de la dependencia del intermediario para la comercialización de productos agropecuarios</a:t>
            </a:r>
            <a:endParaRPr lang="en-US" dirty="0">
              <a:effectLst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852" y="-233468"/>
            <a:ext cx="10353762" cy="97045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Evolución económica de las ferias</a:t>
            </a:r>
            <a:endParaRPr lang="en-US" sz="28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780317"/>
              </p:ext>
            </p:extLst>
          </p:nvPr>
        </p:nvGraphicFramePr>
        <p:xfrm>
          <a:off x="2146471" y="532266"/>
          <a:ext cx="5728286" cy="5841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583">
                  <a:extLst>
                    <a:ext uri="{9D8B030D-6E8A-4147-A177-3AD203B41FA5}">
                      <a16:colId xmlns:a16="http://schemas.microsoft.com/office/drawing/2014/main" val="2896561434"/>
                    </a:ext>
                  </a:extLst>
                </a:gridCol>
                <a:gridCol w="2033516">
                  <a:extLst>
                    <a:ext uri="{9D8B030D-6E8A-4147-A177-3AD203B41FA5}">
                      <a16:colId xmlns:a16="http://schemas.microsoft.com/office/drawing/2014/main" val="2625729869"/>
                    </a:ext>
                  </a:extLst>
                </a:gridCol>
                <a:gridCol w="2511187">
                  <a:extLst>
                    <a:ext uri="{9D8B030D-6E8A-4147-A177-3AD203B41FA5}">
                      <a16:colId xmlns:a16="http://schemas.microsoft.com/office/drawing/2014/main" val="3900914723"/>
                    </a:ext>
                  </a:extLst>
                </a:gridCol>
              </a:tblGrid>
              <a:tr h="6017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Año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effectLst/>
                        </a:rPr>
                        <a:t>Resultados de ventas en guaraníes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>
                          <a:effectLst/>
                        </a:rPr>
                        <a:t>Conversión</a:t>
                      </a:r>
                      <a:r>
                        <a:rPr lang="en-US" sz="1600" b="1" u="none" strike="noStrike" dirty="0">
                          <a:effectLst/>
                        </a:rPr>
                        <a:t> al </a:t>
                      </a:r>
                      <a:r>
                        <a:rPr lang="en-US" sz="1600" b="1" u="none" strike="noStrike" dirty="0" err="1">
                          <a:effectLst/>
                        </a:rPr>
                        <a:t>dólar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1959617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49.636.000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6.351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9309114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65.400.000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8.368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010365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78.500.000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10.044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0065789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94.200.000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12.053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5157307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110.000.000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14.074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9469288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170.800.000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21.853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2131537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181.500.000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23.222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83486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195.000.000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24.950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9230794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184.000.000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23.542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3651826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195.000.000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24.950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7259084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287.100.000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36.734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867614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310.000.000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39.664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559855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288.600.000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36.926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1905311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297.000.000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38.000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0621375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145.000.000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18.552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4002282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2022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</a:rPr>
                        <a:t>166.000.000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21.239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9660260"/>
                  </a:ext>
                </a:extLst>
              </a:tr>
              <a:tr h="3082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132.300.000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16.927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418684"/>
                  </a:ext>
                </a:extLst>
              </a:tr>
            </a:tbl>
          </a:graphicData>
        </a:graphic>
      </p:graphicFrame>
      <p:sp>
        <p:nvSpPr>
          <p:cNvPr id="7" name="Marcador de contenido 2"/>
          <p:cNvSpPr txBox="1">
            <a:spLocks/>
          </p:cNvSpPr>
          <p:nvPr/>
        </p:nvSpPr>
        <p:spPr>
          <a:xfrm>
            <a:off x="1036625" y="6373504"/>
            <a:ext cx="10353762" cy="6013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Crecimiento constante en ventas, favoreciendo la economía local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979560" y="2485031"/>
            <a:ext cx="3934936" cy="21404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s-ES" dirty="0" smtClean="0"/>
              <a:t>Al inicio, año 2007, se realizaron 27 ferias y en el año 2019, 127 ferias; siendo estos los números mínimos y máximos que se manejan de manera anual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53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177421"/>
            <a:ext cx="10353762" cy="57775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Impacto social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082722"/>
            <a:ext cx="10353762" cy="527713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Generación de ingresos directos para las familias</a:t>
            </a:r>
          </a:p>
          <a:p>
            <a:r>
              <a:rPr lang="es-ES" dirty="0" smtClean="0"/>
              <a:t>Solidaridad y trueque entre productores</a:t>
            </a:r>
          </a:p>
          <a:p>
            <a:r>
              <a:rPr lang="es-ES" dirty="0" smtClean="0"/>
              <a:t>Participación de mujeres en roles </a:t>
            </a:r>
            <a:r>
              <a:rPr lang="es-ES" dirty="0" smtClean="0"/>
              <a:t>activos</a:t>
            </a:r>
          </a:p>
          <a:p>
            <a:r>
              <a:rPr lang="es-ES" dirty="0" err="1" smtClean="0"/>
              <a:t>Interelacionamiento</a:t>
            </a:r>
            <a:r>
              <a:rPr lang="es-ES" dirty="0" smtClean="0"/>
              <a:t> del productor - consumidor</a:t>
            </a:r>
          </a:p>
          <a:p>
            <a:r>
              <a:rPr lang="es-ES" dirty="0" smtClean="0"/>
              <a:t>Preferencia del consumidor hacia productos orgánicos</a:t>
            </a:r>
          </a:p>
          <a:p>
            <a:r>
              <a:rPr lang="es-ES" dirty="0" smtClean="0"/>
              <a:t>Empoderamiento familiar de la feria</a:t>
            </a:r>
            <a:endParaRPr lang="es-ES" dirty="0" smtClean="0"/>
          </a:p>
          <a:p>
            <a:r>
              <a:rPr lang="es-ES" dirty="0" smtClean="0"/>
              <a:t>Mejoramiento de habilidades sociales (vencimiento de la timidez)</a:t>
            </a:r>
          </a:p>
          <a:p>
            <a:r>
              <a:rPr lang="es-ES" dirty="0" smtClean="0"/>
              <a:t>Familias acceden a niveles universitarios mediante ingresos de la feria</a:t>
            </a:r>
          </a:p>
          <a:p>
            <a:r>
              <a:rPr lang="es-ES" dirty="0" smtClean="0"/>
              <a:t>Vitalidad a personas de edad</a:t>
            </a:r>
          </a:p>
          <a:p>
            <a:pPr marL="36900" indent="0">
              <a:buNone/>
            </a:pPr>
            <a:endParaRPr lang="es-ES" dirty="0"/>
          </a:p>
          <a:p>
            <a:pPr marL="36900" indent="0">
              <a:buNone/>
            </a:pPr>
            <a:r>
              <a:rPr lang="es-ES" dirty="0" smtClean="0"/>
              <a:t>								TESTIMONIO</a:t>
            </a:r>
            <a:endParaRPr lang="es-ES" dirty="0" smtClean="0"/>
          </a:p>
          <a:p>
            <a:pPr marL="36900" indent="0">
              <a:buNone/>
            </a:pPr>
            <a:r>
              <a:rPr lang="es-ES" dirty="0" smtClean="0"/>
              <a:t>“</a:t>
            </a:r>
            <a:r>
              <a:rPr lang="es-ES" dirty="0" smtClean="0"/>
              <a:t>gracias a la feria, mejoramos nuestra planificación y calidad de vida” – María Teresa Paredes, </a:t>
            </a:r>
            <a:r>
              <a:rPr lang="es-ES" dirty="0" smtClean="0"/>
              <a:t>feriante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Incidencia ante el gobierno local y gobierno de comunidades aledañas para </a:t>
            </a:r>
            <a:r>
              <a:rPr lang="es-ES" dirty="0"/>
              <a:t>fortalecimiento de la feria (</a:t>
            </a:r>
            <a:r>
              <a:rPr lang="es-ES" dirty="0" smtClean="0"/>
              <a:t>gestión de motocarro, apoyo económico, ordenanza municipal de apoyo a la agricultura familiar campesina en etapa de reglamentación)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97" y="2538484"/>
            <a:ext cx="5759354" cy="43195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1997" cy="48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 ambiental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Promoción de productos ecológicos</a:t>
            </a:r>
          </a:p>
          <a:p>
            <a:r>
              <a:rPr lang="es-ES" dirty="0" smtClean="0"/>
              <a:t>Consumo de alimentos locales y de temporada</a:t>
            </a:r>
          </a:p>
          <a:p>
            <a:r>
              <a:rPr lang="es-ES" dirty="0" smtClean="0"/>
              <a:t>Aprovechamiento de recursos familiares y reducción de residuos</a:t>
            </a:r>
          </a:p>
          <a:p>
            <a:endParaRPr lang="es-ES" dirty="0"/>
          </a:p>
          <a:p>
            <a:endParaRPr lang="es-ES" dirty="0" smtClean="0"/>
          </a:p>
          <a:p>
            <a:pPr marL="36900" indent="0">
              <a:buNone/>
            </a:pPr>
            <a:r>
              <a:rPr lang="es-ES" dirty="0" smtClean="0"/>
              <a:t>Las ferias promueven una producción amigable con el ambiente y alimentos saludables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768</TotalTime>
  <Words>784</Words>
  <Application>Microsoft Office PowerPoint</Application>
  <PresentationFormat>Panorámica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Bahnschrift SemiBold</vt:lpstr>
      <vt:lpstr>Calibri</vt:lpstr>
      <vt:lpstr>Calisto MT</vt:lpstr>
      <vt:lpstr>Times New Roman</vt:lpstr>
      <vt:lpstr>Trebuchet MS</vt:lpstr>
      <vt:lpstr>Wingdings 2</vt:lpstr>
      <vt:lpstr>Pizarra</vt:lpstr>
      <vt:lpstr>Experiencias de mercados solidarios en San Pedro del Paraná</vt:lpstr>
      <vt:lpstr>Presentación de PowerPoint</vt:lpstr>
      <vt:lpstr>Presentación de PowerPoint</vt:lpstr>
      <vt:lpstr>Presentación de PowerPoint</vt:lpstr>
      <vt:lpstr>Evolución económica de las ferias</vt:lpstr>
      <vt:lpstr>Impacto social</vt:lpstr>
      <vt:lpstr>Presentación de PowerPoint</vt:lpstr>
      <vt:lpstr>Presentación de PowerPoint</vt:lpstr>
      <vt:lpstr>Impacto ambiental</vt:lpstr>
      <vt:lpstr>Estrategias implementadas</vt:lpstr>
      <vt:lpstr>Presentación de PowerPoint</vt:lpstr>
      <vt:lpstr>Beneficios generales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agropecuaria, San Pedro del Paraná-Paraguay</dc:title>
  <dc:creator>BAEZ</dc:creator>
  <cp:lastModifiedBy>BAEZ</cp:lastModifiedBy>
  <cp:revision>25</cp:revision>
  <dcterms:created xsi:type="dcterms:W3CDTF">2024-12-09T17:15:50Z</dcterms:created>
  <dcterms:modified xsi:type="dcterms:W3CDTF">2024-12-10T14:48:59Z</dcterms:modified>
</cp:coreProperties>
</file>